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99" r:id="rId2"/>
    <p:sldId id="300" r:id="rId3"/>
    <p:sldId id="306" r:id="rId4"/>
    <p:sldId id="257" r:id="rId5"/>
    <p:sldId id="301" r:id="rId6"/>
    <p:sldId id="291" r:id="rId7"/>
    <p:sldId id="295" r:id="rId8"/>
    <p:sldId id="259" r:id="rId9"/>
    <p:sldId id="302" r:id="rId10"/>
    <p:sldId id="260" r:id="rId11"/>
    <p:sldId id="304" r:id="rId12"/>
    <p:sldId id="305" r:id="rId13"/>
  </p:sldIdLst>
  <p:sldSz cx="12192000" cy="6858000"/>
  <p:notesSz cx="6735763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orient="horz" pos="3702" userDrawn="1">
          <p15:clr>
            <a:srgbClr val="A4A3A4"/>
          </p15:clr>
        </p15:guide>
        <p15:guide id="3" pos="6259" userDrawn="1">
          <p15:clr>
            <a:srgbClr val="A4A3A4"/>
          </p15:clr>
        </p15:guide>
        <p15:guide id="4" pos="5133" userDrawn="1">
          <p15:clr>
            <a:srgbClr val="A4A3A4"/>
          </p15:clr>
        </p15:guide>
        <p15:guide id="5" orient="horz" pos="2341" userDrawn="1">
          <p15:clr>
            <a:srgbClr val="A4A3A4"/>
          </p15:clr>
        </p15:guide>
        <p15:guide id="6" orient="horz" pos="1434" userDrawn="1">
          <p15:clr>
            <a:srgbClr val="A4A3A4"/>
          </p15:clr>
        </p15:guide>
        <p15:guide id="7" orient="horz" pos="1207" userDrawn="1">
          <p15:clr>
            <a:srgbClr val="A4A3A4"/>
          </p15:clr>
        </p15:guide>
        <p15:guide id="8" pos="635" userDrawn="1">
          <p15:clr>
            <a:srgbClr val="A4A3A4"/>
          </p15:clr>
        </p15:guide>
        <p15:guide id="9" orient="horz" pos="4134" userDrawn="1">
          <p15:clr>
            <a:srgbClr val="A4A3A4"/>
          </p15:clr>
        </p15:guide>
        <p15:guide id="10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D14yoZM8yLH1ji9hbGE3MYJDY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20C62-7896-47A4-B310-9CEFF352BBCB}" v="3" dt="2024-04-03T08:06:08.959"/>
  </p1510:revLst>
</p1510:revInfo>
</file>

<file path=ppt/tableStyles.xml><?xml version="1.0" encoding="utf-8"?>
<a:tblStyleLst xmlns:a="http://schemas.openxmlformats.org/drawingml/2006/main" def="{29064446-5A5E-4532-BCD3-6F2D9322CCC1}">
  <a:tblStyle styleId="{29064446-5A5E-4532-BCD3-6F2D9322CC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94"/>
  </p:normalViewPr>
  <p:slideViewPr>
    <p:cSldViewPr snapToGrid="0">
      <p:cViewPr varScale="1">
        <p:scale>
          <a:sx n="128" d="100"/>
          <a:sy n="128" d="100"/>
        </p:scale>
        <p:origin x="268" y="88"/>
      </p:cViewPr>
      <p:guideLst>
        <p:guide orient="horz" pos="323"/>
        <p:guide orient="horz" pos="3702"/>
        <p:guide pos="6259"/>
        <p:guide pos="5133"/>
        <p:guide orient="horz" pos="2341"/>
        <p:guide orient="horz" pos="1434"/>
        <p:guide orient="horz" pos="1207"/>
        <p:guide pos="635"/>
        <p:guide orient="horz" pos="4134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6092" y="0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893" y="4686499"/>
            <a:ext cx="5387979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371417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6092" y="9371417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3893" y="4686499"/>
            <a:ext cx="5387979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1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/>
        </p:nvSpPr>
        <p:spPr>
          <a:xfrm>
            <a:off x="2446868" y="2492375"/>
            <a:ext cx="777663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>
            <a:off x="0" y="-8440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916517" y="206057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50A554DF-D826-46E6-82C1-3FD328204627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281086363"/>
              </p:ext>
            </p:extLst>
          </p:nvPr>
        </p:nvGraphicFramePr>
        <p:xfrm>
          <a:off x="10492189" y="0"/>
          <a:ext cx="1699811" cy="42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2" imgW="946080" imgH="235080" progId="Paint.Picture">
                  <p:embed/>
                </p:oleObj>
              </mc:Choice>
              <mc:Fallback>
                <p:oleObj name="Image bitmap" r:id="rId2" imgW="946080" imgH="23508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50A554DF-D826-46E6-82C1-3FD328204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92189" y="0"/>
                        <a:ext cx="1699811" cy="422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oogle Shape;22;p26" descr="Description : Description : Description : Nouvelle image">
            <a:extLst>
              <a:ext uri="{FF2B5EF4-FFF2-40B4-BE49-F238E27FC236}">
                <a16:creationId xmlns:a16="http://schemas.microsoft.com/office/drawing/2014/main" id="{D50ABA3D-C956-A34D-4E37-DA9CDA5D03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5451" y="48704"/>
            <a:ext cx="482701" cy="19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83EC2FB-F789-030C-F39D-63F5F17F1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b="20507"/>
          <a:stretch/>
        </p:blipFill>
        <p:spPr>
          <a:xfrm>
            <a:off x="59117" y="274038"/>
            <a:ext cx="1075371" cy="148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8472F922-C720-464D-86F0-3A49EB1F5B0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08697764"/>
              </p:ext>
            </p:extLst>
          </p:nvPr>
        </p:nvGraphicFramePr>
        <p:xfrm>
          <a:off x="11502338" y="270387"/>
          <a:ext cx="689723" cy="171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2" imgW="946080" imgH="235080" progId="Paint.Picture">
                  <p:embed/>
                </p:oleObj>
              </mc:Choice>
              <mc:Fallback>
                <p:oleObj name="Image bitmap" r:id="rId2" imgW="946080" imgH="235080" progId="Paint.Picture">
                  <p:embed/>
                  <p:pic>
                    <p:nvPicPr>
                      <p:cNvPr id="7" name="Objet 6">
                        <a:extLst>
                          <a:ext uri="{FF2B5EF4-FFF2-40B4-BE49-F238E27FC236}">
                            <a16:creationId xmlns:a16="http://schemas.microsoft.com/office/drawing/2014/main" id="{8472F922-C720-464D-86F0-3A49EB1F5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02338" y="270387"/>
                        <a:ext cx="689723" cy="171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oogle Shape;18;p26" descr="Logo_bla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5518" y="5986464"/>
            <a:ext cx="969433" cy="3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239351" y="692696"/>
            <a:ext cx="11713467" cy="602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3300"/>
              </a:buClr>
              <a:buSzPts val="1200"/>
              <a:buChar char="■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9719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3300"/>
              </a:buClr>
              <a:buSzPts val="1120"/>
              <a:buChar char="◻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7813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780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77494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770"/>
              <a:buChar char="◻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3F3F3F"/>
              </a:buClr>
              <a:buSzPts val="1050"/>
              <a:buChar char="▪"/>
              <a:defRPr sz="105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20" name="Google Shape;20;p26"/>
          <p:cNvSpPr txBox="1">
            <a:spLocks noGrp="1"/>
          </p:cNvSpPr>
          <p:nvPr>
            <p:ph type="title"/>
          </p:nvPr>
        </p:nvSpPr>
        <p:spPr>
          <a:xfrm>
            <a:off x="239351" y="0"/>
            <a:ext cx="11262927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cap="small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6"/>
          <p:cNvSpPr/>
          <p:nvPr/>
        </p:nvSpPr>
        <p:spPr>
          <a:xfrm>
            <a:off x="6113841" y="6615467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-FR" sz="900" b="1" i="0" u="none" strike="noStrike" cap="none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‹N°›</a:t>
            </a:fld>
            <a:endParaRPr sz="900" b="1" i="0" u="none" strike="noStrike" cap="none">
              <a:solidFill>
                <a:srgbClr val="7F7F7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2" name="Google Shape;22;p26" descr="Description : Description : Description : Nouvelle image"/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01293" y="69615"/>
            <a:ext cx="291811" cy="11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C26E48-4285-8F63-EEAF-476B7284ED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1" b="20507"/>
          <a:stretch/>
        </p:blipFill>
        <p:spPr>
          <a:xfrm>
            <a:off x="11519427" y="199393"/>
            <a:ext cx="664567" cy="916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AFDBB-274B-8373-5F4E-97E15481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4E114A-6A68-EDF6-FD53-5B6F802D9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400716-F40A-9CF4-D300-59DE6306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CF24-719B-4F1E-A1CF-5B3D46BB0CF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6FAA26-A102-C5D7-5AB9-DFC9EF17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7BECD-E765-C29A-FE33-A4076775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348A-3B5D-4F87-8D41-B088B79FF4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4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body" idx="1"/>
          </p:nvPr>
        </p:nvSpPr>
        <p:spPr>
          <a:xfrm>
            <a:off x="239185" y="764704"/>
            <a:ext cx="11618383" cy="590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  <a:defRPr sz="1600" b="1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4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813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780"/>
              <a:buFont typeface="Noto Sans Symbols"/>
              <a:buChar char="■"/>
              <a:defRPr sz="12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749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770"/>
              <a:buFont typeface="Noto Sans Symbols"/>
              <a:buChar char="◻"/>
              <a:defRPr sz="11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title"/>
          </p:nvPr>
        </p:nvSpPr>
        <p:spPr>
          <a:xfrm>
            <a:off x="239185" y="69851"/>
            <a:ext cx="11618383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small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review.meaps.fr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dirty="0"/>
              <a:t>Modéliser les mobilités</a:t>
            </a:r>
            <a:br>
              <a:rPr lang="fr-FR" dirty="0"/>
            </a:br>
            <a:r>
              <a:rPr lang="fr-FR" sz="1600" i="1" dirty="0"/>
              <a:t>Xavier TIMBEAU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556593-A72D-7A49-81BA-4E4A239EE25E}"/>
              </a:ext>
            </a:extLst>
          </p:cNvPr>
          <p:cNvSpPr txBox="1"/>
          <p:nvPr/>
        </p:nvSpPr>
        <p:spPr>
          <a:xfrm>
            <a:off x="176170" y="6178490"/>
            <a:ext cx="745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CNIS Commission Environment et </a:t>
            </a:r>
            <a:r>
              <a:rPr lang="en-US" b="1" dirty="0" err="1">
                <a:latin typeface="Source Sans Pro" panose="020B0503030403020204" pitchFamily="34" charset="0"/>
              </a:rPr>
              <a:t>Développement</a:t>
            </a:r>
            <a:r>
              <a:rPr lang="en-US" b="1" dirty="0">
                <a:latin typeface="Source Sans Pro" panose="020B0503030403020204" pitchFamily="34" charset="0"/>
              </a:rPr>
              <a:t> Durable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570BF77A-0E40-9DEF-943E-C0B12EC91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/>
          <a:stretch/>
        </p:blipFill>
        <p:spPr>
          <a:xfrm>
            <a:off x="-1" y="512762"/>
            <a:ext cx="8273244" cy="6342669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CCAAD-7DDB-9836-3AC1-23E6B68B1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8638" y="833458"/>
            <a:ext cx="3804179" cy="5886978"/>
          </a:xfrm>
        </p:spPr>
        <p:txBody>
          <a:bodyPr/>
          <a:lstStyle/>
          <a:p>
            <a:pPr marL="152400" indent="0">
              <a:buNone/>
            </a:pPr>
            <a:r>
              <a:rPr lang="fr-FR" b="1" dirty="0"/>
              <a:t>Où augmenter la densité a-t-il le plus d’impact </a:t>
            </a:r>
            <a:r>
              <a:rPr lang="fr-FR" dirty="0"/>
              <a:t>?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11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regarde un accroissement de la population de 1% (de la population totale) à un endroit, -1% partout ailleurs (la population totale est inchangée</a:t>
            </a:r>
          </a:p>
          <a:p>
            <a:pPr marL="0" indent="0">
              <a:buNone/>
            </a:pPr>
            <a:r>
              <a:rPr lang="fr-FR" sz="11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on calcule le nombre de km (en %) qui en résulte et donc l’élasticité  qui les relie</a:t>
            </a:r>
          </a:p>
          <a:p>
            <a:pPr marL="0" indent="0">
              <a:buNone/>
            </a:pPr>
            <a:endParaRPr lang="fr-FR" sz="1100" b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fr-FR" sz="1100" b="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Proche de 1 en agglomération dense, négative en zone éloignée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53F178-B99E-9E6E-8788-1327B068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 d’application</a:t>
            </a:r>
          </a:p>
        </p:txBody>
      </p:sp>
    </p:spTree>
    <p:extLst>
      <p:ext uri="{BB962C8B-B14F-4D97-AF65-F5344CB8AC3E}">
        <p14:creationId xmlns:p14="http://schemas.microsoft.com/office/powerpoint/2010/main" val="3229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04BDA89-4E66-34D5-2DAA-5CFDFF322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Trois scénarios de développement de l’emploi</a:t>
            </a:r>
          </a:p>
          <a:p>
            <a:pPr lvl="1"/>
            <a:r>
              <a:rPr lang="fr-FR" dirty="0"/>
              <a:t>SCoT, 3 EPCI, 8 zones d’activités</a:t>
            </a:r>
          </a:p>
          <a:p>
            <a:pPr lvl="1"/>
            <a:r>
              <a:rPr lang="fr-FR" dirty="0"/>
              <a:t>Concentration dans les ZA d’activités proches de la ville centre</a:t>
            </a:r>
          </a:p>
          <a:p>
            <a:pPr lvl="1"/>
            <a:r>
              <a:rPr lang="fr-FR" dirty="0"/>
              <a:t>Déconcentration dans les territoires peu denses</a:t>
            </a:r>
          </a:p>
          <a:p>
            <a:pPr lvl="1"/>
            <a:r>
              <a:rPr lang="fr-FR" dirty="0"/>
              <a:t>Répartition proportionnelle à l’existant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84AA263-9971-644E-EA6B-E96EEE66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Localisation des zones d’activité selon le SCOT</a:t>
            </a:r>
          </a:p>
        </p:txBody>
      </p:sp>
      <p:pic>
        <p:nvPicPr>
          <p:cNvPr id="6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464945C4-264B-C939-F4E2-85C78D636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"/>
          <a:stretch/>
        </p:blipFill>
        <p:spPr>
          <a:xfrm>
            <a:off x="6995455" y="325316"/>
            <a:ext cx="3384636" cy="256442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DE0731C-C3E2-4D2B-472E-D76FBE963591}"/>
              </a:ext>
            </a:extLst>
          </p:cNvPr>
          <p:cNvGrpSpPr/>
          <p:nvPr/>
        </p:nvGrpSpPr>
        <p:grpSpPr>
          <a:xfrm>
            <a:off x="0" y="3028950"/>
            <a:ext cx="12192000" cy="3830695"/>
            <a:chOff x="0" y="3599234"/>
            <a:chExt cx="11578101" cy="3260411"/>
          </a:xfrm>
        </p:grpSpPr>
        <p:pic>
          <p:nvPicPr>
            <p:cNvPr id="4" name="Image 3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3D81896A-3183-E928-C47A-7F372068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00880"/>
              <a:ext cx="4348511" cy="3257120"/>
            </a:xfrm>
            <a:prstGeom prst="rect">
              <a:avLst/>
            </a:prstGeom>
          </p:spPr>
        </p:pic>
        <p:pic>
          <p:nvPicPr>
            <p:cNvPr id="5" name="Image 4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79DCFC9F-E0D4-57D3-E67F-A9DB4FF6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4794" y="3600880"/>
              <a:ext cx="4348513" cy="3257121"/>
            </a:xfrm>
            <a:prstGeom prst="rect">
              <a:avLst/>
            </a:prstGeom>
          </p:spPr>
        </p:pic>
        <p:pic>
          <p:nvPicPr>
            <p:cNvPr id="7" name="Image 6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FB329D58-2429-58CB-8C71-AB5A34E5D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5196" y="3599234"/>
              <a:ext cx="4352905" cy="326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78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CAF0FBE-EF3C-D2D9-CE1B-4EB04F4E6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Donner à voir les territoires permet d’ouvrir les débats</a:t>
            </a:r>
          </a:p>
          <a:p>
            <a:pPr lvl="1"/>
            <a:r>
              <a:rPr lang="fr-FR" dirty="0"/>
              <a:t>Interaction avec les acteurs</a:t>
            </a:r>
          </a:p>
          <a:p>
            <a:pPr lvl="1"/>
            <a:r>
              <a:rPr lang="fr-FR" dirty="0"/>
              <a:t>Amener les données  au plus près de leurs perceptions</a:t>
            </a:r>
          </a:p>
          <a:p>
            <a:endParaRPr lang="fr-FR" dirty="0"/>
          </a:p>
          <a:p>
            <a:r>
              <a:rPr lang="fr-FR" dirty="0"/>
              <a:t>Quantifier permet de mettre en rapport les outils</a:t>
            </a:r>
          </a:p>
          <a:p>
            <a:pPr lvl="1"/>
            <a:r>
              <a:rPr lang="fr-FR" dirty="0"/>
              <a:t>Politique de changement modal vers des mobilités douces</a:t>
            </a:r>
          </a:p>
          <a:p>
            <a:pPr lvl="1"/>
            <a:r>
              <a:rPr lang="fr-FR" dirty="0"/>
              <a:t>Densification des zones de résidences : construire la Ville Compacte, la Ville du quart d’heure</a:t>
            </a:r>
          </a:p>
          <a:p>
            <a:pPr lvl="1"/>
            <a:r>
              <a:rPr lang="fr-FR" dirty="0"/>
              <a:t>Développement des zones d’activités, qui pourrait être décliné selon le secteur d’activité</a:t>
            </a:r>
          </a:p>
          <a:p>
            <a:pPr lvl="1"/>
            <a:r>
              <a:rPr lang="fr-FR" dirty="0"/>
              <a:t>Intensification des réseaux de transport en commun, à l’échelle de l’arrêt de bus</a:t>
            </a:r>
          </a:p>
          <a:p>
            <a:pPr lvl="1"/>
            <a:r>
              <a:rPr lang="fr-FR" dirty="0"/>
              <a:t>Implantation de zones commerciales</a:t>
            </a:r>
          </a:p>
          <a:p>
            <a:pPr lvl="1"/>
            <a:endParaRPr lang="fr-FR" dirty="0"/>
          </a:p>
          <a:p>
            <a:r>
              <a:rPr lang="fr-FR" dirty="0"/>
              <a:t>Absorber de </a:t>
            </a:r>
            <a:r>
              <a:rPr lang="fr-FR"/>
              <a:t>nouvelles données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4F873-0982-02A5-6E80-AC2B79D9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outil d’analyse des Politiques Publiques</a:t>
            </a:r>
          </a:p>
        </p:txBody>
      </p:sp>
    </p:spTree>
    <p:extLst>
      <p:ext uri="{BB962C8B-B14F-4D97-AF65-F5344CB8AC3E}">
        <p14:creationId xmlns:p14="http://schemas.microsoft.com/office/powerpoint/2010/main" val="114392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D2DCA0B-AC33-D916-B8A0-756E95D2D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351" y="692696"/>
            <a:ext cx="11713467" cy="6027740"/>
          </a:xfrm>
        </p:spPr>
        <p:txBody>
          <a:bodyPr/>
          <a:lstStyle/>
          <a:p>
            <a:r>
              <a:rPr lang="fr-FR" dirty="0"/>
              <a:t>Les villes attirent pour de nombreux facteurs</a:t>
            </a:r>
          </a:p>
          <a:p>
            <a:pPr lvl="1"/>
            <a:r>
              <a:rPr lang="fr-FR" dirty="0"/>
              <a:t>Dont : l’emploi, l’activité économique, les effets d’agglomération, le potentiel d’emplois</a:t>
            </a:r>
          </a:p>
          <a:p>
            <a:pPr lvl="1"/>
            <a:endParaRPr lang="fr-FR" dirty="0"/>
          </a:p>
          <a:p>
            <a:r>
              <a:rPr lang="fr-FR" dirty="0"/>
              <a:t>Les mobilités sont essentielles pour comprendre le lien entre le logement et l’emploi</a:t>
            </a:r>
          </a:p>
          <a:p>
            <a:pPr lvl="1"/>
            <a:r>
              <a:rPr lang="fr-FR" dirty="0"/>
              <a:t>Et donc la configuration spatiale des zones urbanisées</a:t>
            </a:r>
          </a:p>
          <a:p>
            <a:pPr lvl="1"/>
            <a:r>
              <a:rPr lang="fr-FR" dirty="0"/>
              <a:t>L’ampleur et les conséquences de l’étalement urbain, non pas vu comme consommation de </a:t>
            </a:r>
            <a:br>
              <a:rPr lang="fr-FR" dirty="0"/>
            </a:br>
            <a:r>
              <a:rPr lang="fr-FR" dirty="0"/>
              <a:t>sol mais comme allongement des distances </a:t>
            </a:r>
          </a:p>
          <a:p>
            <a:pPr lvl="1"/>
            <a:r>
              <a:rPr lang="fr-FR" dirty="0"/>
              <a:t>L’emploi est la variable dont la répartition spatiale est la moins flexible, la moins ajustée </a:t>
            </a:r>
            <a:br>
              <a:rPr lang="fr-FR" dirty="0"/>
            </a:br>
            <a:r>
              <a:rPr lang="fr-FR" dirty="0"/>
              <a:t>à la population (par opposition aux boulangeries par exemple)</a:t>
            </a:r>
          </a:p>
          <a:p>
            <a:pPr lvl="2"/>
            <a:r>
              <a:rPr lang="fr-FR" dirty="0"/>
              <a:t>L’emploi connait des logiques de localisation propres et hétérogènes : effet d’agglomération, transport, </a:t>
            </a:r>
            <a:br>
              <a:rPr lang="fr-FR" dirty="0"/>
            </a:br>
            <a:r>
              <a:rPr lang="fr-FR" dirty="0"/>
              <a:t>accès aux ressources, aux clients, etc…</a:t>
            </a:r>
          </a:p>
          <a:p>
            <a:pPr lvl="2"/>
            <a:r>
              <a:rPr lang="fr-FR" dirty="0"/>
              <a:t>La rareté foncière et des logements induit un « tri spatial » : tout le monde ne pas pas habiter au même</a:t>
            </a:r>
            <a:br>
              <a:rPr lang="fr-FR" dirty="0"/>
            </a:br>
            <a:r>
              <a:rPr lang="fr-FR" dirty="0"/>
              <a:t>endroit. La dimension économique (loyer, prix de l’immobilier) est un vecteur de ce tri spatial</a:t>
            </a:r>
          </a:p>
          <a:p>
            <a:pPr lvl="2"/>
            <a:endParaRPr lang="fr-FR" dirty="0"/>
          </a:p>
          <a:p>
            <a:r>
              <a:rPr lang="fr-FR" dirty="0"/>
              <a:t>L’accessibilité est une notion féconde</a:t>
            </a:r>
          </a:p>
          <a:p>
            <a:pPr lvl="1"/>
            <a:r>
              <a:rPr lang="fr-FR" dirty="0"/>
              <a:t>Définie comme le « nombre d’opportunités que l’on peut atteindre </a:t>
            </a:r>
            <a:br>
              <a:rPr lang="fr-FR" dirty="0"/>
            </a:br>
            <a:r>
              <a:rPr lang="fr-FR" dirty="0"/>
              <a:t>à partir d’un lieu de résidence en un temps donné »</a:t>
            </a:r>
          </a:p>
          <a:p>
            <a:pPr lvl="1"/>
            <a:endParaRPr lang="fr-FR" dirty="0"/>
          </a:p>
          <a:p>
            <a:r>
              <a:rPr lang="fr-FR" dirty="0"/>
              <a:t>Elle définit un potentiel, la réalisation est aussi importante</a:t>
            </a:r>
          </a:p>
          <a:p>
            <a:pPr lvl="1"/>
            <a:r>
              <a:rPr lang="fr-FR" dirty="0"/>
              <a:t>Combien de kilomètres parcourus ? Par qui ? D’où à où ?</a:t>
            </a:r>
          </a:p>
          <a:p>
            <a:pPr lvl="1"/>
            <a:r>
              <a:rPr lang="fr-FR" dirty="0"/>
              <a:t>Une approche des réseaux de transport (route et transport en commun), ancienne (modèle à 4 étapes) </a:t>
            </a:r>
          </a:p>
          <a:p>
            <a:pPr lvl="1"/>
            <a:r>
              <a:rPr lang="fr-FR" dirty="0"/>
              <a:t>Mais une logique d’aménagement urbain plus floue </a:t>
            </a:r>
          </a:p>
          <a:p>
            <a:pPr lvl="1"/>
            <a:endParaRPr lang="fr-FR" dirty="0"/>
          </a:p>
          <a:p>
            <a:r>
              <a:rPr lang="fr-FR" dirty="0"/>
              <a:t>Une avalanche de données qu’on peut utiliser pour éclairer ces questions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62CDAA-AE02-4B61-88EA-05FF3E96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0"/>
            <a:ext cx="11262927" cy="512762"/>
          </a:xfrm>
        </p:spPr>
        <p:txBody>
          <a:bodyPr/>
          <a:lstStyle/>
          <a:p>
            <a:r>
              <a:rPr lang="fr-FR" dirty="0"/>
              <a:t>Les villes et la mobilité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09A945-2568-8C32-F6B9-6CBA5754B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" t="4236" r="3113" b="1107"/>
          <a:stretch/>
        </p:blipFill>
        <p:spPr>
          <a:xfrm>
            <a:off x="8280400" y="3873938"/>
            <a:ext cx="3911600" cy="15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1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6E8780D-5477-6947-E1A3-6757E5215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647266D-0B1A-BF44-5A2B-DE33A242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1" y="0"/>
            <a:ext cx="11262927" cy="512762"/>
          </a:xfrm>
        </p:spPr>
        <p:txBody>
          <a:bodyPr/>
          <a:lstStyle/>
          <a:p>
            <a:r>
              <a:rPr lang="fr-FR" dirty="0"/>
              <a:t>Accessibilité à l’emploi (100 000) pour 3 métropoles françaises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9DFA4-27A5-562C-AF1F-2EA32E24C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" t="4236" r="3113" b="1107"/>
          <a:stretch/>
        </p:blipFill>
        <p:spPr>
          <a:xfrm>
            <a:off x="0" y="1979750"/>
            <a:ext cx="12192000" cy="48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C91FD84-B456-2934-7C45-93C3E194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85" y="69851"/>
            <a:ext cx="11618383" cy="479425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Comment aller plus loin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D285FFD-8191-C61B-0E29-3F391F43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85" y="764704"/>
            <a:ext cx="11618383" cy="5904656"/>
          </a:xfrm>
        </p:spPr>
        <p:txBody>
          <a:bodyPr>
            <a:normAutofit/>
          </a:bodyPr>
          <a:lstStyle/>
          <a:p>
            <a:r>
              <a:rPr lang="fr-FR" dirty="0"/>
              <a:t>Pour établir les flux de mobilités entre lieux de résidence et opportunité (comme l’emploi), on dispose d’observations agrégées à différentes échelles. </a:t>
            </a:r>
          </a:p>
          <a:p>
            <a:pPr lvl="1"/>
            <a:r>
              <a:rPr lang="fr-FR" dirty="0"/>
              <a:t>Enquêtes mobilités : dimension socio économiques des déplacements, très riche sur le parcours, territorialisation difficile</a:t>
            </a:r>
          </a:p>
          <a:p>
            <a:pPr lvl="1"/>
            <a:r>
              <a:rPr lang="fr-FR" dirty="0"/>
              <a:t>Recensement et mobilités professionnelles : mouvements des personnes de « commune » à « commune », pas de détail sur le trajet (fréquence, mode), un peu de socio économique (âge, sexe, diplôme, secteur d’activité mais pas le revenu)</a:t>
            </a:r>
          </a:p>
          <a:p>
            <a:pPr lvl="1"/>
            <a:r>
              <a:rPr lang="fr-FR" dirty="0"/>
              <a:t>Localisation des individus : données carroyées à 200m (grille INSPIRE)</a:t>
            </a:r>
          </a:p>
          <a:p>
            <a:pPr lvl="1"/>
            <a:r>
              <a:rPr lang="fr-FR" dirty="0"/>
              <a:t>Localisation des emplois : données foncières, à la parcelle, données MOBPRO ou FLORES à la commune (avec une dimension sectorielle)</a:t>
            </a:r>
          </a:p>
          <a:p>
            <a:pPr lvl="1"/>
            <a:r>
              <a:rPr lang="fr-FR" dirty="0"/>
              <a:t>Les traces numériques : données très riches sur les flux/fréquences à la résolution que l’on veut, mais pas de dimension socio économique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Il faut un modèle pour </a:t>
            </a:r>
            <a:r>
              <a:rPr lang="fr-FR" dirty="0" err="1"/>
              <a:t>intrapoler</a:t>
            </a:r>
            <a:r>
              <a:rPr lang="fr-FR" dirty="0"/>
              <a:t> les flux à partir de ces informations riches mais disparates</a:t>
            </a:r>
          </a:p>
          <a:p>
            <a:r>
              <a:rPr lang="fr-FR" dirty="0"/>
              <a:t>Un modèle permet aussi d’extrapoler les flux à des changements d’environnement (réseaux, localisation, politiques publiques)</a:t>
            </a:r>
          </a:p>
          <a:p>
            <a:endParaRPr lang="fr-FR" dirty="0"/>
          </a:p>
          <a:p>
            <a:r>
              <a:rPr lang="fr-FR" dirty="0"/>
              <a:t>Avec Maxime Parodi, nous proposons une approche à cette question :</a:t>
            </a:r>
          </a:p>
          <a:p>
            <a:pPr lvl="1"/>
            <a:r>
              <a:rPr lang="fr-FR" dirty="0"/>
              <a:t>Un modèle théorique de flux (alternative au modèle gravitaire) MEAPS</a:t>
            </a:r>
          </a:p>
          <a:p>
            <a:pPr lvl="1"/>
            <a:r>
              <a:rPr lang="fr-FR" dirty="0"/>
              <a:t>Des applications à La Rochelle, Clermont Ferrand, la métropole d’Aix-Marseille</a:t>
            </a:r>
          </a:p>
          <a:p>
            <a:pPr lvl="1"/>
            <a:r>
              <a:rPr lang="fr-FR" dirty="0"/>
              <a:t>Une approche nationale dans le cadre de l’Observatoire des Dynamiques Urbaines (à venir)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Preprint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: https://preview.meaps.fr</a:t>
            </a:r>
            <a:r>
              <a:rPr lang="fr-FR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53082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F02FED-EBA9-3007-0F16-2A58B53C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85" y="69851"/>
            <a:ext cx="11618383" cy="479425"/>
          </a:xfrm>
        </p:spPr>
        <p:txBody>
          <a:bodyPr/>
          <a:lstStyle/>
          <a:p>
            <a:r>
              <a:rPr lang="fr-FR" dirty="0"/>
              <a:t>Plusieurs modèles pour plusieurs sources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702876-889A-30AA-B10D-A0693129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367"/>
            <a:ext cx="12192000" cy="53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E3771-460A-0131-B0BE-0A48C5BB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Apport de la méthode</a:t>
            </a:r>
          </a:p>
        </p:txBody>
      </p:sp>
      <p:sp>
        <p:nvSpPr>
          <p:cNvPr id="4" name="Espace réservé du contenu 9">
            <a:extLst>
              <a:ext uri="{FF2B5EF4-FFF2-40B4-BE49-F238E27FC236}">
                <a16:creationId xmlns:a16="http://schemas.microsoft.com/office/drawing/2014/main" id="{C504A23B-174D-432E-C6BA-F63222D6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813"/>
            <a:ext cx="10515600" cy="5599112"/>
          </a:xfrm>
        </p:spPr>
        <p:txBody>
          <a:bodyPr>
            <a:normAutofit lnSpcReduction="10000"/>
          </a:bodyPr>
          <a:lstStyle/>
          <a:p>
            <a:pPr marL="914400" lvl="1" indent="-457200">
              <a:buAutoNum type="arabicPeriod"/>
            </a:pPr>
            <a:r>
              <a:rPr lang="fr-FR" sz="2400" dirty="0"/>
              <a:t>Reproduire les agrégats EMP de km ou de CO2</a:t>
            </a:r>
          </a:p>
          <a:p>
            <a:pPr marL="914400" lvl="1" indent="-457200">
              <a:buAutoNum type="arabicPeriod"/>
            </a:pPr>
            <a:r>
              <a:rPr lang="fr-FR" sz="2400" dirty="0"/>
              <a:t>de prendre en compte la géographie locale</a:t>
            </a:r>
          </a:p>
          <a:p>
            <a:pPr marL="914400" lvl="1" indent="-457200">
              <a:buAutoNum type="arabicPeriod"/>
            </a:pPr>
            <a:r>
              <a:rPr lang="fr-FR" sz="2400" dirty="0"/>
              <a:t>De détailler par localisation et/ou par cat soc</a:t>
            </a:r>
          </a:p>
          <a:p>
            <a:pPr marL="914400" lvl="1" indent="-457200">
              <a:buAutoNum type="arabicPeriod"/>
            </a:pPr>
            <a:r>
              <a:rPr lang="fr-FR" sz="2400" dirty="0"/>
              <a:t>De prendre en compte des variations d’un élément (les localisations des résidents, des emplois, le réseau de transport)</a:t>
            </a:r>
          </a:p>
          <a:p>
            <a:pPr marL="914400" lvl="1" indent="-457200">
              <a:buAutoNum type="arabicPeriod"/>
            </a:pPr>
            <a:endParaRPr lang="fr-FR" sz="2400" dirty="0"/>
          </a:p>
          <a:p>
            <a:pPr marL="457200" lvl="1" indent="0">
              <a:buNone/>
            </a:pPr>
            <a:r>
              <a:rPr lang="fr-FR" sz="2400" dirty="0"/>
              <a:t>Généralisable aux motifs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sz="2400" dirty="0"/>
              <a:t>Scolaire (MOBSCOL)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sz="2400" dirty="0"/>
              <a:t>Commerces (pas de données directes), accessibilité inversée ?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sz="2400" dirty="0"/>
              <a:t>Sociabilité (pas de données directes), accessibilité à la densité ?</a:t>
            </a:r>
          </a:p>
          <a:p>
            <a:pPr marL="914400" lvl="1" indent="-457200">
              <a:buAutoNum type="romanUcPeriod"/>
            </a:pPr>
            <a:endParaRPr lang="fr-FR" sz="2400" dirty="0"/>
          </a:p>
          <a:p>
            <a:pPr marL="457200" lvl="1" indent="0">
              <a:buNone/>
            </a:pPr>
            <a:r>
              <a:rPr lang="fr-FR" sz="2400" dirty="0"/>
              <a:t>Des données directes existent et pourraient être utilisées </a:t>
            </a:r>
            <a:r>
              <a:rPr lang="fr-FR" sz="2400" i="1" dirty="0"/>
              <a:t>conjointement</a:t>
            </a:r>
            <a:r>
              <a:rPr lang="fr-FR" sz="2400" dirty="0"/>
              <a:t> : </a:t>
            </a:r>
          </a:p>
          <a:p>
            <a:pPr lvl="1"/>
            <a:r>
              <a:rPr lang="fr-FR" sz="2400" dirty="0"/>
              <a:t>	données localisées de l’EMC2</a:t>
            </a:r>
          </a:p>
          <a:p>
            <a:pPr lvl="1"/>
            <a:r>
              <a:rPr lang="fr-FR" sz="2400" dirty="0"/>
              <a:t>	traces numériques</a:t>
            </a:r>
          </a:p>
          <a:p>
            <a:pPr marL="457200" indent="-457200">
              <a:buAutoNum type="arabicPeriod"/>
            </a:pPr>
            <a:endParaRPr lang="fr-FR" sz="2800" dirty="0"/>
          </a:p>
          <a:p>
            <a:pPr marL="914400" lvl="1" indent="-457200">
              <a:buAutoNum type="arabicPeriod"/>
            </a:pPr>
            <a:endParaRPr lang="fr-FR" sz="2400" dirty="0"/>
          </a:p>
          <a:p>
            <a:pPr marL="914400" lvl="1" indent="-457200">
              <a:buAutoNum type="arabicPeriod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3463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8357A6C-EBB2-4AC8-B931-535375FF7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5" b="16147"/>
          <a:stretch/>
        </p:blipFill>
        <p:spPr>
          <a:xfrm>
            <a:off x="0" y="1593908"/>
            <a:ext cx="10599994" cy="5305691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9D4797D-BD03-44A1-8370-FE481354F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8F77DB7-0B22-40AC-85F1-0818EC66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étape importante : la définition du périmètre d’analyse et la localisation des résidents et </a:t>
            </a:r>
            <a:r>
              <a:rPr lang="fr-FR"/>
              <a:t>des emplois</a:t>
            </a:r>
            <a:endParaRPr lang="fr-FR" dirty="0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E3EDDCEE-B6B0-46EA-BF93-C3DF9F30DC40}"/>
              </a:ext>
            </a:extLst>
          </p:cNvPr>
          <p:cNvSpPr txBox="1">
            <a:spLocks/>
          </p:cNvSpPr>
          <p:nvPr/>
        </p:nvSpPr>
        <p:spPr>
          <a:xfrm>
            <a:off x="9911080" y="3200400"/>
            <a:ext cx="2041569" cy="35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Noto Sans Symbols"/>
              <a:buChar char="■"/>
              <a:defRPr sz="1600" b="1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3300"/>
              </a:buClr>
              <a:buSzPts val="1120"/>
              <a:buFont typeface="Noto Sans Symbols"/>
              <a:buChar char="◻"/>
              <a:defRPr sz="14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813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780"/>
              <a:buFont typeface="Noto Sans Symbols"/>
              <a:buChar char="■"/>
              <a:defRPr sz="12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749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770"/>
              <a:buFont typeface="Noto Sans Symbols"/>
              <a:buChar char="◻"/>
              <a:defRPr sz="11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400" indent="0">
              <a:buNone/>
            </a:pPr>
            <a:r>
              <a:rPr lang="fr-FR" sz="900" b="0" dirty="0"/>
              <a:t>5 446  carreaux de résidence</a:t>
            </a:r>
          </a:p>
          <a:p>
            <a:pPr marL="152400" indent="0">
              <a:buNone/>
            </a:pPr>
            <a:r>
              <a:rPr lang="fr-FR" sz="900" b="0" dirty="0"/>
              <a:t>périmètre de l’agglomération de la Rochelle, </a:t>
            </a:r>
          </a:p>
          <a:p>
            <a:pPr marL="152400" indent="0">
              <a:buNone/>
            </a:pPr>
            <a:r>
              <a:rPr lang="fr-FR" sz="900" b="0" dirty="0"/>
              <a:t>3 SCOT </a:t>
            </a:r>
            <a:r>
              <a:rPr lang="fr-FR" sz="900" b="0" i="1" dirty="0"/>
              <a:t>La Rochelle, Aunis Sud, Aunis Atlantique</a:t>
            </a:r>
          </a:p>
          <a:p>
            <a:pPr marL="152400" indent="0">
              <a:buNone/>
            </a:pPr>
            <a:r>
              <a:rPr lang="fr-FR" sz="900" b="0" dirty="0"/>
              <a:t>125 041 adultes (18-64 ans)</a:t>
            </a:r>
          </a:p>
          <a:p>
            <a:pPr marL="152400" indent="0">
              <a:buNone/>
            </a:pPr>
            <a:r>
              <a:rPr lang="fr-FR" sz="900" b="0" dirty="0"/>
              <a:t>16 794 carreaux d’emplois</a:t>
            </a:r>
          </a:p>
          <a:p>
            <a:pPr marL="152400" indent="0">
              <a:buNone/>
            </a:pPr>
            <a:r>
              <a:rPr lang="fr-FR" sz="900" b="0" dirty="0"/>
              <a:t>148 156 emplois</a:t>
            </a:r>
          </a:p>
          <a:p>
            <a:pPr marL="152400" indent="0">
              <a:buNone/>
            </a:pPr>
            <a:r>
              <a:rPr lang="fr-FR" sz="900" b="0" dirty="0"/>
              <a:t>91,5 millions de paires de distances, réduites à 11 millions en excluant les paires très distantes et pour lesquelles l’enquête mobilité ne donne pas de déplacements professionnels</a:t>
            </a:r>
          </a:p>
          <a:p>
            <a:pPr marL="152400" indent="0">
              <a:buNone/>
            </a:pPr>
            <a:r>
              <a:rPr lang="fr-FR" sz="900" b="0" dirty="0">
                <a:solidFill>
                  <a:schemeClr val="accent1"/>
                </a:solidFill>
              </a:rPr>
              <a:t>Sources : INSEE données carroyées </a:t>
            </a:r>
            <a:r>
              <a:rPr lang="fr-FR" sz="900" b="0" dirty="0" err="1">
                <a:solidFill>
                  <a:schemeClr val="accent1"/>
                </a:solidFill>
              </a:rPr>
              <a:t>Fideli</a:t>
            </a:r>
            <a:r>
              <a:rPr lang="fr-FR" sz="900" b="0" dirty="0">
                <a:solidFill>
                  <a:schemeClr val="accent1"/>
                </a:solidFill>
              </a:rPr>
              <a:t> 2015</a:t>
            </a:r>
          </a:p>
          <a:p>
            <a:pPr marL="152400" indent="0">
              <a:buNone/>
            </a:pPr>
            <a:r>
              <a:rPr lang="fr-FR" sz="900" b="0" dirty="0">
                <a:solidFill>
                  <a:schemeClr val="accent1"/>
                </a:solidFill>
              </a:rPr>
              <a:t>INSEE FLORES 2017 pour la localisation de l’emploi à la commune</a:t>
            </a:r>
          </a:p>
          <a:p>
            <a:pPr marL="152400" indent="0">
              <a:buNone/>
            </a:pPr>
            <a:r>
              <a:rPr lang="fr-FR" sz="900" b="0" dirty="0">
                <a:solidFill>
                  <a:schemeClr val="accent1"/>
                </a:solidFill>
              </a:rPr>
              <a:t>CEREMA MAJIC (fichier foncier 2018) pour l’imputation infra communale (c200) de l’emploi</a:t>
            </a:r>
          </a:p>
        </p:txBody>
      </p:sp>
    </p:spTree>
    <p:extLst>
      <p:ext uri="{BB962C8B-B14F-4D97-AF65-F5344CB8AC3E}">
        <p14:creationId xmlns:p14="http://schemas.microsoft.com/office/powerpoint/2010/main" val="378518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70E4D0DA-0330-D314-CB31-848977B0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2" r="12654"/>
          <a:stretch/>
        </p:blipFill>
        <p:spPr>
          <a:xfrm>
            <a:off x="0" y="1069181"/>
            <a:ext cx="7591751" cy="5793943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748F94D-3037-D848-641A-641F79CA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1504" y="692696"/>
            <a:ext cx="4491314" cy="6027740"/>
          </a:xfrm>
        </p:spPr>
        <p:txBody>
          <a:bodyPr>
            <a:normAutofit/>
          </a:bodyPr>
          <a:lstStyle/>
          <a:p>
            <a:r>
              <a:rPr lang="fr-FR" sz="1600" dirty="0"/>
              <a:t>La méthode permet :</a:t>
            </a:r>
          </a:p>
          <a:p>
            <a:pPr marL="914400" lvl="1" indent="-457200">
              <a:buAutoNum type="arabicPeriod"/>
            </a:pPr>
            <a:r>
              <a:rPr lang="fr-FR" sz="1400" dirty="0"/>
              <a:t>Reproduire les agrégats EMP de km ou de CO</a:t>
            </a:r>
            <a:r>
              <a:rPr lang="fr-FR" sz="1400" baseline="-25000" dirty="0"/>
              <a:t>2</a:t>
            </a:r>
          </a:p>
          <a:p>
            <a:pPr marL="914400" lvl="1" indent="-457200">
              <a:buAutoNum type="arabicPeriod"/>
            </a:pPr>
            <a:r>
              <a:rPr lang="fr-FR" sz="1400" dirty="0"/>
              <a:t>de prendre en compte la géographie locale</a:t>
            </a:r>
          </a:p>
          <a:p>
            <a:pPr marL="914400" lvl="1" indent="-457200">
              <a:buAutoNum type="arabicPeriod"/>
            </a:pPr>
            <a:r>
              <a:rPr lang="fr-FR" sz="1400" dirty="0"/>
              <a:t>De détailler par localisation et/ou par cat. Soc.</a:t>
            </a:r>
          </a:p>
          <a:p>
            <a:pPr marL="914400" lvl="1" indent="-457200">
              <a:buAutoNum type="arabicPeriod"/>
            </a:pPr>
            <a:r>
              <a:rPr lang="fr-FR" sz="1400" dirty="0"/>
              <a:t>De prendre en compte des variations d’un élément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E44A21-FE3F-E96F-8129-C86A230D4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Résultat : une carte du CO</a:t>
            </a:r>
            <a:r>
              <a:rPr lang="fr-FR" baseline="-25000" dirty="0"/>
              <a:t>2</a:t>
            </a:r>
            <a:r>
              <a:rPr lang="fr-FR" dirty="0"/>
              <a:t> imputé aux résidents</a:t>
            </a:r>
            <a:endParaRPr lang="fr-FR" baseline="-25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0F7439-5D31-EAB8-A9BF-7F0743F8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49" y="2903778"/>
            <a:ext cx="4849051" cy="39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8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497291C-79D6-3146-A019-DAF13257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99B1D677-71BF-6377-D5C6-6ED1019D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Kilomètres, revenus, densité et prix de l’immobilier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1C74E9-6457-5815-E4C2-DBB504C8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/>
          <a:stretch/>
        </p:blipFill>
        <p:spPr>
          <a:xfrm>
            <a:off x="0" y="611257"/>
            <a:ext cx="12192000" cy="62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39523"/>
      </p:ext>
    </p:extLst>
  </p:cSld>
  <p:clrMapOvr>
    <a:masterClrMapping/>
  </p:clrMapOvr>
</p:sld>
</file>

<file path=ppt/theme/theme1.xml><?xml version="1.0" encoding="utf-8"?>
<a:theme xmlns:a="http://schemas.openxmlformats.org/drawingml/2006/main" name="6_présentation presse 23102006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1013</Words>
  <Application>Microsoft Office PowerPoint</Application>
  <PresentationFormat>Grand écran</PresentationFormat>
  <Paragraphs>104</Paragraphs>
  <Slides>12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Noto Sans Symbols</vt:lpstr>
      <vt:lpstr>Source Sans Pro</vt:lpstr>
      <vt:lpstr>6_présentation presse 23102006</vt:lpstr>
      <vt:lpstr>Image bitmap</vt:lpstr>
      <vt:lpstr>Modéliser les mobilités Xavier TIMBEAU</vt:lpstr>
      <vt:lpstr>Les villes et la mobilité</vt:lpstr>
      <vt:lpstr>Accessibilité à l’emploi (100 000) pour 3 métropoles françaises</vt:lpstr>
      <vt:lpstr>Comment aller plus loin ?</vt:lpstr>
      <vt:lpstr>Plusieurs modèles pour plusieurs sources de données</vt:lpstr>
      <vt:lpstr>Apport de la méthode</vt:lpstr>
      <vt:lpstr>Une étape importante : la définition du périmètre d’analyse et la localisation des résidents et des emplois</vt:lpstr>
      <vt:lpstr>Résultat : une carte du CO2 imputé aux résidents</vt:lpstr>
      <vt:lpstr>Kilomètres, revenus, densité et prix de l’immobilier</vt:lpstr>
      <vt:lpstr>Un exemple d’application</vt:lpstr>
      <vt:lpstr>Localisation des zones d’activité selon le SCOT</vt:lpstr>
      <vt:lpstr>Un outil d’analyse des Politiques Publiques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Debtwatch Observatoire de la dette publique  Une maquette de Simulation de la Dette Publique Xavier Timbeau, Eric Heyer, Elliot Aurissergues  OFCE</dc:title>
  <dc:creator>timbeau</dc:creator>
  <cp:lastModifiedBy>Xavier Timbeau</cp:lastModifiedBy>
  <cp:revision>7</cp:revision>
  <dcterms:created xsi:type="dcterms:W3CDTF">2009-06-18T09:20:52Z</dcterms:created>
  <dcterms:modified xsi:type="dcterms:W3CDTF">2024-04-09T12:53:58Z</dcterms:modified>
</cp:coreProperties>
</file>